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22"/>
  </p:notesMasterIdLst>
  <p:sldIdLst>
    <p:sldId id="256" r:id="rId2"/>
    <p:sldId id="259" r:id="rId3"/>
    <p:sldId id="283" r:id="rId4"/>
    <p:sldId id="263" r:id="rId5"/>
    <p:sldId id="264" r:id="rId6"/>
    <p:sldId id="262" r:id="rId7"/>
    <p:sldId id="265" r:id="rId8"/>
    <p:sldId id="266" r:id="rId9"/>
    <p:sldId id="267" r:id="rId10"/>
    <p:sldId id="269" r:id="rId11"/>
    <p:sldId id="281" r:id="rId12"/>
    <p:sldId id="268" r:id="rId13"/>
    <p:sldId id="270" r:id="rId14"/>
    <p:sldId id="271" r:id="rId15"/>
    <p:sldId id="272" r:id="rId16"/>
    <p:sldId id="273" r:id="rId17"/>
    <p:sldId id="276" r:id="rId18"/>
    <p:sldId id="277" r:id="rId19"/>
    <p:sldId id="284" r:id="rId20"/>
    <p:sldId id="285" r:id="rId21"/>
  </p:sldIdLst>
  <p:sldSz cx="12192000" cy="6858000"/>
  <p:notesSz cx="6858000" cy="12192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92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3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Материјалне грешке</c:v>
                </c:pt>
              </c:strCache>
            </c:strRef>
          </c:tx>
          <c:spPr>
            <a:solidFill>
              <a:srgbClr val="16243D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Обавезе масе (поз. 15)</c:v>
                </c:pt>
                <c:pt idx="1">
                  <c:v>Трошкови поступка (8–14)</c:v>
                </c:pt>
                <c:pt idx="2">
                  <c:v>Приливи (1–7)</c:v>
                </c:pt>
                <c:pt idx="3">
                  <c:v>Одливи / салдо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</c:v>
                </c:pt>
                <c:pt idx="1">
                  <c:v>45</c:v>
                </c:pt>
                <c:pt idx="2">
                  <c:v>29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83-DF40-B30C-05E433EF0D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Материјалне грешке (%)</c:v>
                </c:pt>
              </c:strCache>
            </c:strRef>
          </c:tx>
          <c:spPr>
            <a:ln w="38100" cap="flat">
              <a:solidFill>
                <a:srgbClr val="C68526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68526"/>
              </a:solidFill>
              <a:ln w="9525" cap="flat">
                <a:solidFill>
                  <a:srgbClr val="C68526"/>
                </a:solidFill>
                <a:prstDash val="solid"/>
                <a:round/>
              </a:ln>
              <a:effectLst/>
            </c:spPr>
          </c:marker>
          <c:cat>
            <c:strRef>
              <c:f>Sheet1!$A$2:$A$16</c:f>
              <c:strCach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6.9</c:v>
                </c:pt>
                <c:pt idx="1">
                  <c:v>1.7</c:v>
                </c:pt>
                <c:pt idx="2">
                  <c:v>1.3</c:v>
                </c:pt>
                <c:pt idx="3">
                  <c:v>2.5</c:v>
                </c:pt>
                <c:pt idx="4">
                  <c:v>0</c:v>
                </c:pt>
                <c:pt idx="5">
                  <c:v>0.6</c:v>
                </c:pt>
                <c:pt idx="6">
                  <c:v>0</c:v>
                </c:pt>
                <c:pt idx="7">
                  <c:v>0</c:v>
                </c:pt>
                <c:pt idx="8">
                  <c:v>3.7</c:v>
                </c:pt>
                <c:pt idx="9">
                  <c:v>3.5</c:v>
                </c:pt>
                <c:pt idx="10">
                  <c:v>2.6</c:v>
                </c:pt>
                <c:pt idx="11">
                  <c:v>2.8</c:v>
                </c:pt>
                <c:pt idx="12">
                  <c:v>2.9</c:v>
                </c:pt>
                <c:pt idx="13">
                  <c:v>1.8</c:v>
                </c:pt>
                <c:pt idx="14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D6-054C-86F7-42C0256537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8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472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Кључна пракса: управници пренос имовине на повериоце најчешће књиже у очекивано (предвиђено) намирење. Тиме вредност уђе у стопу намирења, али нема пара у приливима — па се идентитет руши и изгледа као грешка, иако је легитимно намирење у натури. Третман: напомена, флег, и експлицитна одлука о импутацији.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Четири типа грешака иду од тврде ка меко невидљивој: (1) рачунска — увек исправити; (2) збир без приказа делова — означити, не исправљати (Option D); (3) погрешно уношење позиција — прекласификовати; (4) одсуство напомена — допунити напоменом. Распознавање типа одређује реакцију.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35138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50414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27235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31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5163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06989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9663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45547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4053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2324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857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0661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47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731520" y="13716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РАДИОНИЦА ЗА СТЕЧАЈНЕ УПРАВНИКЕ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10424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Cyrl-RS" sz="19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Уочене</a:t>
            </a:r>
            <a:r>
              <a:rPr lang="en-US" sz="19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грешке</a:t>
            </a:r>
            <a:r>
              <a:rPr lang="en-US" sz="19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sr-Cyrl-RS" sz="19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у пракси</a:t>
            </a:r>
            <a:r>
              <a:rPr lang="en-US" sz="19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како </a:t>
            </a:r>
            <a:r>
              <a:rPr lang="en-US" sz="19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их</a:t>
            </a:r>
            <a:r>
              <a:rPr lang="en-US" sz="19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избећи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731520" y="54864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Cyrl-RS" sz="1500" dirty="0"/>
              <a:t>Бранко Радуловић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Cyrl-R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”Невидљива” </a:t>
            </a:r>
            <a:r>
              <a:rPr lang="sr-Cyrl-RS" sz="2500" b="1" dirty="0" err="1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</a:t>
            </a:r>
            <a:r>
              <a:rPr lang="en-US" sz="2500" b="1" dirty="0" err="1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родаја</a:t>
            </a: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500" b="1" dirty="0" err="1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правног</a:t>
            </a: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500" b="1" dirty="0" err="1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лица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961120" y="5669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393 продаје, ≈81 кандидат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9" name="Text 7"/>
          <p:cNvSpPr/>
          <p:nvPr/>
        </p:nvSpPr>
        <p:spPr>
          <a:xfrm>
            <a:off x="86868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6868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Приход од продаје правног лица расут по погрешним линијама; нематеријална имовина заврши у „остало“.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653796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ВАЖНО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53796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Погрешна структура прилива; продаја се не препозна као продаја правног лица (going-concern).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16243D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5" name="Text 13"/>
          <p:cNvSpPr/>
          <p:nvPr/>
        </p:nvSpPr>
        <p:spPr>
          <a:xfrm>
            <a:off x="86868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ИЗ ПРАКС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6868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Продаја 873,9 млн подељена у 3а/3в и 5г; 599,2 млн лиценци/патената у „остало“ уместо у имовинским линијама; случај није ни означен.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653796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КАКО ИЗБЕЋИ (НАПОМЕНА)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53796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sr-Cyrl-R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Користити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продају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правног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лица</a:t>
            </a:r>
            <a:r>
              <a:rPr lang="sr-Cyrl-R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а не појединачне имовинске делове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Пренос имовине на повериоце уместо новчаног намирења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9006840" y="548640"/>
            <a:ext cx="2606040" cy="868680"/>
          </a:xfrm>
          <a:prstGeom prst="roundRect">
            <a:avLst>
              <a:gd name="adj" fmla="val 10526"/>
            </a:avLst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5" name="Text 3"/>
          <p:cNvSpPr/>
          <p:nvPr/>
        </p:nvSpPr>
        <p:spPr>
          <a:xfrm>
            <a:off x="9098280" y="548640"/>
            <a:ext cx="2423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5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НАЈЧЕШЋЕ КЊИЖЕНО У
</a:t>
            </a: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позицији очекивано намирење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86868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6868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Пренос имовине повериоцу (datio in solutum) не ствара ни прилив ни одлив. Управник вредност најчешће упише у очекивано (предвиђено) намирење — без готовинског тока, и без одговарајуће продаје у приливима.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792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0" name="Text 8"/>
          <p:cNvSpPr/>
          <p:nvPr/>
        </p:nvSpPr>
        <p:spPr>
          <a:xfrm>
            <a:off x="653796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ВАЖНО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53796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Поверилац јесте намирен — добио је вредност у натури. Али готовински образац то не види: ако се броји само готовинско намирење, стопа намирења и прилагођени приливи су потцењени, па је однос трошкова прецењен.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16243D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3" name="Text 11"/>
          <p:cNvSpPr/>
          <p:nvPr/>
        </p:nvSpPr>
        <p:spPr>
          <a:xfrm>
            <a:off x="86868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КАКО СЕ ПРЕПОЗНАЈЕ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86868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Вредност у очекиваном намирењу без пара у приливима; намирење премашује расположиву готовину (салдо ≠ 0); имовина нестане из поз. 26 без продаје; разлучни поверилац преузео залогу.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21792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6E8CC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6" name="Text 14"/>
          <p:cNvSpPr/>
          <p:nvPr/>
        </p:nvSpPr>
        <p:spPr>
          <a:xfrm>
            <a:off x="653796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9A65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ПРЕПОРУКА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53796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Вредност преноса приказати у намирењу по процени, уз напомену „намирено у натури, без готовинског тока“.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Означити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импутирати у свеобухватну стопу намирења и у прилагођене приливе. 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Наплата и расподеле као пословни приход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869680" y="566928"/>
            <a:ext cx="2743200" cy="640080"/>
          </a:xfrm>
          <a:prstGeom prst="roundRect">
            <a:avLst>
              <a:gd name="adj" fmla="val 14286"/>
            </a:avLst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8961120" y="5669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2.669 с прих., ≈88 погрешно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9" name="Text 7"/>
          <p:cNvSpPr/>
          <p:nvPr/>
        </p:nvSpPr>
        <p:spPr>
          <a:xfrm>
            <a:off x="86868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6868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Наплата потраживања и расподеле из других стечајних маса књиже се у пословни приход (4б) — ЕРС то аутоматски усмерава.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653796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ВАЖНО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53796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Изобличава и индиректне трошкове и прилагођене приливе — именилац и бројилац истовремено.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16243D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5" name="Text 13"/>
          <p:cNvSpPr/>
          <p:nvPr/>
        </p:nvSpPr>
        <p:spPr>
          <a:xfrm>
            <a:off x="86868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ИЗ ПРАКС</a:t>
            </a:r>
            <a:r>
              <a:rPr lang="sr-Cyrl-R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6868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1,149 млрд </a:t>
            </a:r>
            <a:r>
              <a:rPr lang="en-US" sz="1300" dirty="0" err="1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расподела</a:t>
            </a: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претплатничких</a:t>
            </a: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потраживања као </a:t>
            </a:r>
            <a:r>
              <a:rPr lang="en-US" sz="1300" dirty="0" err="1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пословни</a:t>
            </a: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приход</a:t>
            </a:r>
            <a:r>
              <a:rPr lang="sr-Cyrl-R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653796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НАПОМЕНА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53796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Напомена о пореклу: раздвојити наплату потраживања од прихода из пословања.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Cyrl-R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Проблеми код обавеза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869680" y="566928"/>
            <a:ext cx="2743200" cy="640080"/>
          </a:xfrm>
          <a:prstGeom prst="roundRect">
            <a:avLst>
              <a:gd name="adj" fmla="val 14286"/>
            </a:avLst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8961120" y="5669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образац ≠ решење суда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 dirty="0"/>
          </a:p>
        </p:txBody>
      </p:sp>
      <p:sp>
        <p:nvSpPr>
          <p:cNvPr id="9" name="Text 7"/>
          <p:cNvSpPr/>
          <p:nvPr/>
        </p:nvSpPr>
        <p:spPr>
          <a:xfrm>
            <a:off x="86868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6868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5000"/>
              </a:lnSpc>
            </a:pP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Мешају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настали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плаћени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трошкови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износи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у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обрасцу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поклапају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решењем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суда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резервисања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услова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исплате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sr-Cyrl-RS" sz="1050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lnSpc>
                <a:spcPct val="105000"/>
              </a:lnSpc>
            </a:pPr>
            <a:br>
              <a:rPr lang="sr-Cyrl-R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Грешке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у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исказивању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укупних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обавеза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често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настају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због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неправилног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третмана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пореза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доприноса</a:t>
            </a:r>
            <a:r>
              <a:rPr lang="sr-Cyrl-R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основни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дуг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камата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Додатни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ризик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представља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двоструко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исказивање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пореза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који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већ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укључени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у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појединачне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трошкове</a:t>
            </a:r>
            <a:r>
              <a:rPr lang="en-GB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50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653796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ВАЖНО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53796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Ствара лажна одступања и онемогућава усаглашавање с решењем о закључењу.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16243D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5" name="Text 13"/>
          <p:cNvSpPr/>
          <p:nvPr/>
        </p:nvSpPr>
        <p:spPr>
          <a:xfrm>
            <a:off x="86868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ИЗ ПРАКС</a:t>
            </a:r>
            <a:r>
              <a:rPr lang="sr-Cyrl-R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6868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Решење суда усваја 24,4 млн трошкова поступка и 41,3 млн обавеза масе, наспрам 31,9 млн и 90,8 млн у обрасцу.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653796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КАКО ИЗБЕЋИ (НАПОМЕНА)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53796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Неплаћено у резервације (16/17); износи идентични решењу суда; уз сваку резервацију — услов исплате.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Унутрашње и спољашње неусаглашавање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869680" y="566928"/>
            <a:ext cx="2743200" cy="640080"/>
          </a:xfrm>
          <a:prstGeom prst="roundRect">
            <a:avLst>
              <a:gd name="adj" fmla="val 14286"/>
            </a:avLst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8961120" y="5669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обавезе масе 225, …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9" name="Text 7"/>
          <p:cNvSpPr/>
          <p:nvPr/>
        </p:nvSpPr>
        <p:spPr>
          <a:xfrm>
            <a:off x="86868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6868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Подзбир ≠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збир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подставки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преостала имовина изостане из поз. 26.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653796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ВАЖНО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53796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Нарушава проверљивост; имовина (потраживања, удели/акције) се изгуби између извештаја.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16243D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5" name="Text 13"/>
          <p:cNvSpPr/>
          <p:nvPr/>
        </p:nvSpPr>
        <p:spPr>
          <a:xfrm>
            <a:off x="86868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ИЗ ПРАКСЕ · ИЗ БАЗЕ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6868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Каскадна неслагања линија 15 → 18 → расположивих средстава; имовина из тромесечног извештаја не пренета у поз. 26.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653796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КАКО ИЗБЕЋИ (НАПОМЕНА)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53796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Контролна листа идентитета; усагласити с последњим тромесечним извештајем и судским решењем.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НИЈЕ СВАКО ОДСТУПАЊЕ ГРЕШКА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Разврставање одлучује шта се исправља, а шта се само документује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2697480" cy="3246120"/>
          </a:xfrm>
          <a:prstGeom prst="roundRect">
            <a:avLst>
              <a:gd name="adj" fmla="val 3051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7" name="Shape 5"/>
          <p:cNvSpPr/>
          <p:nvPr/>
        </p:nvSpPr>
        <p:spPr>
          <a:xfrm>
            <a:off x="868680" y="2286000"/>
            <a:ext cx="566928" cy="566928"/>
          </a:xfrm>
          <a:prstGeom prst="ellipse">
            <a:avLst/>
          </a:prstGeom>
          <a:solidFill>
            <a:srgbClr val="AE4536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8" name="Text 6"/>
          <p:cNvSpPr/>
          <p:nvPr/>
        </p:nvSpPr>
        <p:spPr>
          <a:xfrm>
            <a:off x="868680" y="2286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41248" y="301752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Права грешка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41248" y="37033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Идентитет се не слаже — нпр. салдо (поз. 25) ≠ 0. Захтева исправку.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410712" y="1920240"/>
            <a:ext cx="2697480" cy="3246120"/>
          </a:xfrm>
          <a:prstGeom prst="roundRect">
            <a:avLst>
              <a:gd name="adj" fmla="val 3051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Shape 10"/>
          <p:cNvSpPr/>
          <p:nvPr/>
        </p:nvSpPr>
        <p:spPr>
          <a:xfrm>
            <a:off x="3730752" y="2286000"/>
            <a:ext cx="566928" cy="566928"/>
          </a:xfrm>
          <a:prstGeom prst="ellipse">
            <a:avLst/>
          </a:prstGeom>
          <a:solidFill>
            <a:srgbClr val="C68526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3" name="Text 11"/>
          <p:cNvSpPr/>
          <p:nvPr/>
        </p:nvSpPr>
        <p:spPr>
          <a:xfrm>
            <a:off x="3730752" y="2286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703320" y="301752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Непотпуна декомпозиција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703320" y="37033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Збир тачан, подставке недостају. Није грешка — само се означи.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272784" y="1920240"/>
            <a:ext cx="2697480" cy="3246120"/>
          </a:xfrm>
          <a:prstGeom prst="roundRect">
            <a:avLst>
              <a:gd name="adj" fmla="val 3051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7" name="Shape 15"/>
          <p:cNvSpPr/>
          <p:nvPr/>
        </p:nvSpPr>
        <p:spPr>
          <a:xfrm>
            <a:off x="6592824" y="2286000"/>
            <a:ext cx="566928" cy="566928"/>
          </a:xfrm>
          <a:prstGeom prst="ellipse">
            <a:avLst/>
          </a:prstGeom>
          <a:solidFill>
            <a:srgbClr val="5B6B89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6592824" y="2286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565392" y="301752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ЕРС конвенција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565392" y="37033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Наплата потраживања аутоматски иде у поз. 4. Системски, не пропуст.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9134856" y="1920240"/>
            <a:ext cx="2697480" cy="3246120"/>
          </a:xfrm>
          <a:prstGeom prst="roundRect">
            <a:avLst>
              <a:gd name="adj" fmla="val 3051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22" name="Shape 20"/>
          <p:cNvSpPr/>
          <p:nvPr/>
        </p:nvSpPr>
        <p:spPr>
          <a:xfrm>
            <a:off x="9454896" y="2286000"/>
            <a:ext cx="566928" cy="566928"/>
          </a:xfrm>
          <a:prstGeom prst="ellipse">
            <a:avLst/>
          </a:prstGeom>
          <a:solidFill>
            <a:srgbClr val="5B6B89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23" name="Text 21"/>
          <p:cNvSpPr/>
          <p:nvPr/>
        </p:nvSpPr>
        <p:spPr>
          <a:xfrm>
            <a:off x="9454896" y="2286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9427464" y="301752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 err="1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Безготовински</a:t>
            </a:r>
            <a:r>
              <a:rPr lang="en-US" sz="16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sr-Cyrl-RS" sz="16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елемент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9427464" y="37033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Пребијање по чл. 82(2): иста ставка на обе стране, без новца.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48640" y="54406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Само категорија 1 је грешка коју треба исправити. Категорије 2–4 се документују у напомени.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624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914400" y="2011680"/>
            <a:ext cx="10332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1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Образац бележи </a:t>
            </a:r>
            <a:r>
              <a:rPr lang="en-US" sz="3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износе</a:t>
            </a:r>
            <a:r>
              <a:rPr lang="en-US" sz="31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3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1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извештај бележи </a:t>
            </a:r>
            <a:endParaRPr lang="en-US" sz="31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100" b="1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шта је тај износ био</a:t>
            </a:r>
            <a:r>
              <a:rPr lang="en-US" sz="31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</a:t>
            </a:r>
            <a:r>
              <a:rPr lang="en-US" sz="3100" b="1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ту разврстан</a:t>
            </a:r>
            <a:r>
              <a:rPr lang="en-US" sz="31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914400" y="47548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без напомена није нетачан — само је непроверљив.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ЛАЖНИ ПОЗИТИВИ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Шта изгледа као грешка — а није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11064240" cy="1828800"/>
          </a:xfrm>
          <a:prstGeom prst="roundRect">
            <a:avLst>
              <a:gd name="adj" fmla="val 4500"/>
            </a:avLst>
          </a:prstGeom>
          <a:solidFill>
            <a:srgbClr val="F1F7F5"/>
          </a:solidFill>
          <a:ln w="12700">
            <a:solidFill>
              <a:srgbClr val="CFE3DD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914400" y="214884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Нето-конвенција је легитимна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914400" y="2606040"/>
            <a:ext cx="10332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Управници легитимно књиже нето износе (нпр. нето пребијање, нето депозити). То се мора разликовати од стварне погрешне класификације. Нето приказ није грешка по себи — постаје проблем тек без напомене.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548640" y="4114800"/>
            <a:ext cx="11064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i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Правило: </a:t>
            </a:r>
            <a:r>
              <a:rPr lang="en-US" sz="15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 него што означите одступање као грешку — проверите да ли је реч о нето приказу или о ЕРС конвенцији. Уз напомену, већина „одступања“ престаје то да буде.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Cyrl-R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Брза провера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5486400" cy="841248"/>
          </a:xfrm>
          <a:prstGeom prst="roundRect">
            <a:avLst>
              <a:gd name="adj" fmla="val 7609"/>
            </a:avLst>
          </a:prstGeom>
          <a:solidFill>
            <a:srgbClr val="F1F7F5"/>
          </a:solidFill>
          <a:ln w="12700">
            <a:solidFill>
              <a:srgbClr val="CFE3DD"/>
            </a:solidFill>
            <a:prstDash val="solid"/>
          </a:ln>
        </p:spPr>
        <p:txBody>
          <a:bodyPr/>
          <a:lstStyle/>
          <a:p>
            <a:endParaRPr lang="en-RS"/>
          </a:p>
        </p:txBody>
      </p:sp>
      <p:sp>
        <p:nvSpPr>
          <p:cNvPr id="7" name="Shape 5"/>
          <p:cNvSpPr/>
          <p:nvPr/>
        </p:nvSpPr>
        <p:spPr>
          <a:xfrm>
            <a:off x="777240" y="2167128"/>
            <a:ext cx="365760" cy="365760"/>
          </a:xfrm>
          <a:prstGeom prst="ellipse">
            <a:avLst/>
          </a:prstGeom>
          <a:solidFill>
            <a:srgbClr val="2C7A6B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8" name="Text 6"/>
          <p:cNvSpPr/>
          <p:nvPr/>
        </p:nvSpPr>
        <p:spPr>
          <a:xfrm>
            <a:off x="777240" y="21671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325880" y="1975104"/>
            <a:ext cx="4526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Поз. 7 = 1 + 2 + 3 + 3а + 4 + 5 + 6 (укупни приливи се слажу)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92240" y="1920240"/>
            <a:ext cx="5486400" cy="841248"/>
          </a:xfrm>
          <a:prstGeom prst="roundRect">
            <a:avLst>
              <a:gd name="adj" fmla="val 7609"/>
            </a:avLst>
          </a:prstGeom>
          <a:solidFill>
            <a:srgbClr val="F1F7F5"/>
          </a:solidFill>
          <a:ln w="12700">
            <a:solidFill>
              <a:srgbClr val="CFE3DD"/>
            </a:solidFill>
            <a:prstDash val="solid"/>
          </a:ln>
        </p:spPr>
        <p:txBody>
          <a:bodyPr/>
          <a:lstStyle/>
          <a:p>
            <a:endParaRPr lang="en-RS"/>
          </a:p>
        </p:txBody>
      </p:sp>
      <p:sp>
        <p:nvSpPr>
          <p:cNvPr id="11" name="Shape 9"/>
          <p:cNvSpPr/>
          <p:nvPr/>
        </p:nvSpPr>
        <p:spPr>
          <a:xfrm>
            <a:off x="6720840" y="2167128"/>
            <a:ext cx="365760" cy="365760"/>
          </a:xfrm>
          <a:prstGeom prst="ellipse">
            <a:avLst/>
          </a:prstGeom>
          <a:solidFill>
            <a:srgbClr val="2C7A6B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6720840" y="21671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269480" y="1975104"/>
            <a:ext cx="4526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Подставке 15а–15у се сабирају у позицију 15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971800"/>
            <a:ext cx="5486400" cy="841248"/>
          </a:xfrm>
          <a:prstGeom prst="roundRect">
            <a:avLst>
              <a:gd name="adj" fmla="val 7609"/>
            </a:avLst>
          </a:prstGeom>
          <a:solidFill>
            <a:srgbClr val="F1F7F5"/>
          </a:solidFill>
          <a:ln w="12700">
            <a:solidFill>
              <a:srgbClr val="CFE3DD"/>
            </a:solidFill>
            <a:prstDash val="solid"/>
          </a:ln>
        </p:spPr>
        <p:txBody>
          <a:bodyPr/>
          <a:lstStyle/>
          <a:p>
            <a:endParaRPr lang="en-RS"/>
          </a:p>
        </p:txBody>
      </p:sp>
      <p:sp>
        <p:nvSpPr>
          <p:cNvPr id="15" name="Shape 13"/>
          <p:cNvSpPr/>
          <p:nvPr/>
        </p:nvSpPr>
        <p:spPr>
          <a:xfrm>
            <a:off x="777240" y="3218688"/>
            <a:ext cx="365760" cy="365760"/>
          </a:xfrm>
          <a:prstGeom prst="ellipse">
            <a:avLst/>
          </a:prstGeom>
          <a:solidFill>
            <a:srgbClr val="2C7A6B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6" name="Text 14"/>
          <p:cNvSpPr/>
          <p:nvPr/>
        </p:nvSpPr>
        <p:spPr>
          <a:xfrm>
            <a:off x="777240" y="321868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25880" y="3026664"/>
            <a:ext cx="4526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Салдо (поз. 25)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269480" y="3026664"/>
            <a:ext cx="4526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492240" y="2953512"/>
            <a:ext cx="5486400" cy="841248"/>
          </a:xfrm>
          <a:prstGeom prst="roundRect">
            <a:avLst>
              <a:gd name="adj" fmla="val 7609"/>
            </a:avLst>
          </a:prstGeom>
          <a:solidFill>
            <a:srgbClr val="F1F7F5"/>
          </a:solidFill>
          <a:ln w="12700">
            <a:solidFill>
              <a:srgbClr val="CFE3DD"/>
            </a:solidFill>
            <a:prstDash val="solid"/>
          </a:ln>
        </p:spPr>
        <p:txBody>
          <a:bodyPr/>
          <a:lstStyle/>
          <a:p>
            <a:endParaRPr lang="en-RS"/>
          </a:p>
        </p:txBody>
      </p:sp>
      <p:sp>
        <p:nvSpPr>
          <p:cNvPr id="23" name="Shape 21"/>
          <p:cNvSpPr/>
          <p:nvPr/>
        </p:nvSpPr>
        <p:spPr>
          <a:xfrm>
            <a:off x="6720840" y="3200400"/>
            <a:ext cx="365760" cy="365760"/>
          </a:xfrm>
          <a:prstGeom prst="ellipse">
            <a:avLst/>
          </a:prstGeom>
          <a:solidFill>
            <a:srgbClr val="2C7A6B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24" name="Text 22"/>
          <p:cNvSpPr/>
          <p:nvPr/>
        </p:nvSpPr>
        <p:spPr>
          <a:xfrm>
            <a:off x="6720840" y="3200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269480" y="3008376"/>
            <a:ext cx="4526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Свака нетипична ставка у приливима има напомену о пореклу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48640" y="553212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Образац који се „слаже“ није нужно тачан — ова провера хвата и рачунске грешке и недостајуће напомене.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Индикатори по Директиви (ЕУ) 2019/1023, чл. 29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ЕУ извештавање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3520440" cy="640080"/>
          </a:xfrm>
          <a:prstGeom prst="roundRect">
            <a:avLst>
              <a:gd name="adj" fmla="val 12857"/>
            </a:avLst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822960" y="178308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Поступак · чл. 29(1)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841248" y="2606040"/>
            <a:ext cx="30632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Број поступака: поднети · отворени · у току · закључени</a:t>
            </a:r>
            <a:endParaRPr lang="en-US" sz="1250" dirty="0"/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Просечно трајање (од отварања до закључења)</a:t>
            </a:r>
            <a:endParaRPr lang="en-US" sz="1250" dirty="0"/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Исход поступка</a:t>
            </a:r>
            <a:endParaRPr lang="en-US" sz="1250" dirty="0"/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Претходно потврђен план реструктурирања (у року од 3 год.)</a:t>
            </a:r>
            <a:endParaRPr lang="en-US" sz="125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4270248" y="178308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0" name="Shape 8"/>
          <p:cNvSpPr/>
          <p:nvPr/>
        </p:nvSpPr>
        <p:spPr>
          <a:xfrm>
            <a:off x="4270248" y="1783080"/>
            <a:ext cx="3520440" cy="640080"/>
          </a:xfrm>
          <a:prstGeom prst="roundRect">
            <a:avLst>
              <a:gd name="adj" fmla="val 12857"/>
            </a:avLst>
          </a:prstGeom>
          <a:solidFill>
            <a:srgbClr val="5B6B89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1" name="Text 9"/>
          <p:cNvSpPr/>
          <p:nvPr/>
        </p:nvSpPr>
        <p:spPr>
          <a:xfrm>
            <a:off x="4544568" y="178308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Дужник · чл. 29(2)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562856" y="2606040"/>
            <a:ext cx="30632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Величина — по броју запослених (величински разреди)</a:t>
            </a:r>
            <a:endParaRPr lang="en-US" sz="1250" dirty="0"/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Физичко или правно лице</a:t>
            </a:r>
            <a:endParaRPr lang="en-US" sz="1250" dirty="0">
              <a:solidFill>
                <a:schemeClr val="bg1">
                  <a:lumMod val="85000"/>
                </a:schemeClr>
              </a:solidFill>
            </a:endParaRPr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(Отпуст дугова: предузетник / сва физичка лица)</a:t>
            </a:r>
            <a:endParaRPr lang="en-US" sz="125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7991856" y="178308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4" name="Shape 12"/>
          <p:cNvSpPr/>
          <p:nvPr/>
        </p:nvSpPr>
        <p:spPr>
          <a:xfrm>
            <a:off x="7991856" y="1783080"/>
            <a:ext cx="3520440" cy="640080"/>
          </a:xfrm>
          <a:prstGeom prst="roundRect">
            <a:avLst>
              <a:gd name="adj" fmla="val 12857"/>
            </a:avLst>
          </a:prstGeom>
          <a:solidFill>
            <a:schemeClr val="accent6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5" name="Text 13"/>
          <p:cNvSpPr/>
          <p:nvPr/>
        </p:nvSpPr>
        <p:spPr>
          <a:xfrm>
            <a:off x="8266176" y="178308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Резултат · чл. 29(3)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8284464" y="2606040"/>
            <a:ext cx="30632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Просечни трошкови поступка</a:t>
            </a:r>
            <a:endParaRPr lang="en-US" sz="1250" dirty="0"/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Стопе намирења — разлучни и стечајни одвојено</a:t>
            </a:r>
            <a:endParaRPr lang="en-US" sz="1250" dirty="0"/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Губитак радних места</a:t>
            </a:r>
            <a:endParaRPr lang="en-US" sz="1250" dirty="0"/>
          </a:p>
          <a:p>
            <a:pPr marL="152400" indent="-1524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предузећа предузетника после отпуста</a:t>
            </a:r>
            <a:endParaRPr lang="en-US" sz="125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500" b="1" dirty="0" err="1">
                <a:solidFill>
                  <a:srgbClr val="16243D"/>
                </a:solidFill>
                <a:latin typeface="Calibri" pitchFamily="34" charset="0"/>
                <a:cs typeface="Calibri" pitchFamily="34" charset="-120"/>
              </a:rPr>
              <a:t>Шта</a:t>
            </a: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sr-Cyrl-RS" sz="2500" b="1" dirty="0">
                <a:solidFill>
                  <a:srgbClr val="16243D"/>
                </a:solidFill>
                <a:latin typeface="Calibri" pitchFamily="34" charset="0"/>
                <a:cs typeface="Calibri" pitchFamily="34" charset="-120"/>
              </a:rPr>
              <a:t>показује више од 6.000 завршних </a:t>
            </a:r>
            <a:r>
              <a:rPr lang="en-US" sz="2500" b="1" dirty="0" err="1">
                <a:solidFill>
                  <a:srgbClr val="16243D"/>
                </a:solidFill>
                <a:latin typeface="Calibri" pitchFamily="34" charset="0"/>
                <a:cs typeface="Calibri" pitchFamily="34" charset="-120"/>
              </a:rPr>
              <a:t>рачуна</a:t>
            </a:r>
            <a:r>
              <a:rPr lang="sr-Cyrl-RS" sz="2500" b="1" dirty="0">
                <a:solidFill>
                  <a:srgbClr val="16243D"/>
                </a:solidFill>
                <a:latin typeface="Calibri" pitchFamily="34" charset="0"/>
                <a:cs typeface="Calibri" pitchFamily="34" charset="-120"/>
              </a:rPr>
              <a:t>?</a:t>
            </a:r>
            <a:endParaRPr lang="en-US" sz="2500" b="1" dirty="0">
              <a:solidFill>
                <a:srgbClr val="16243D"/>
              </a:solidFill>
              <a:latin typeface="Calibri" pitchFamily="34" charset="0"/>
              <a:cs typeface="Calibri" pitchFamily="34" charset="-120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640080" y="1965960"/>
            <a:ext cx="3383280" cy="2286000"/>
          </a:xfrm>
          <a:prstGeom prst="roundRect">
            <a:avLst>
              <a:gd name="adj" fmla="val 4000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6.185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868680" y="329184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Cyrl-RS" sz="1400" dirty="0">
                <a:solidFill>
                  <a:srgbClr val="1E293B"/>
                </a:solidFill>
                <a:latin typeface="Calibri" pitchFamily="34" charset="0"/>
                <a:cs typeface="Calibri" pitchFamily="34" charset="-120"/>
              </a:rPr>
              <a:t>Завршних рачуна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89120" y="1965960"/>
            <a:ext cx="3383280" cy="2286000"/>
          </a:xfrm>
          <a:prstGeom prst="roundRect">
            <a:avLst>
              <a:gd name="adj" fmla="val 4000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0" name="Text 8"/>
          <p:cNvSpPr/>
          <p:nvPr/>
        </p:nvSpPr>
        <p:spPr>
          <a:xfrm>
            <a:off x="4572000" y="233172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2010–202</a:t>
            </a:r>
            <a:r>
              <a:rPr lang="sr-Cyrl-RS" sz="38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4617720" y="329184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Cyrl-R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Период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38160" y="1965960"/>
            <a:ext cx="3383280" cy="2286000"/>
          </a:xfrm>
          <a:prstGeom prst="roundRect">
            <a:avLst>
              <a:gd name="adj" fmla="val 4000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3" name="Text 11"/>
          <p:cNvSpPr/>
          <p:nvPr/>
        </p:nvSpPr>
        <p:spPr>
          <a:xfrm>
            <a:off x="8321040" y="233172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sr-Cyrl-RS" sz="38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</a:t>
            </a:r>
            <a:endParaRPr lang="en-US" sz="3800" b="1" dirty="0">
              <a:solidFill>
                <a:srgbClr val="1624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8366760" y="329184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Cyrl-R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Поља</a:t>
            </a: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</a:t>
            </a: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предмету</a:t>
            </a:r>
            <a:r>
              <a:rPr lang="sr-Cyrl-R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(без података о предмету)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4709160"/>
            <a:ext cx="10881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Извор: подаци Агенције за лиценцирање стечајних управника (ЕРС), допуњени из решења о закључењу, тромесечних извештаја и регистра АПР.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АНАЛИЗА ЈАЗА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Шта већ имамо, а шта недостаје за ЕУ индикаторе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ЕУ извештавање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440680" cy="3703320"/>
          </a:xfrm>
          <a:prstGeom prst="roundRect">
            <a:avLst>
              <a:gd name="adj" fmla="val 2222"/>
            </a:avLst>
          </a:prstGeom>
          <a:solidFill>
            <a:srgbClr val="F1F7F5"/>
          </a:solidFill>
          <a:ln w="12700">
            <a:solidFill>
              <a:srgbClr val="CFE3DD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6" name="Text 4"/>
          <p:cNvSpPr/>
          <p:nvPr/>
        </p:nvSpPr>
        <p:spPr>
          <a:xfrm>
            <a:off x="868680" y="20116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ПОКРИВЕНО (завршни рачун / база)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914400" y="2514600"/>
            <a:ext cx="48463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Трошкови поступка (директни) — поз. 8–14</a:t>
            </a:r>
            <a:endParaRPr lang="en-US" sz="1400" dirty="0"/>
          </a:p>
          <a:p>
            <a:pPr marL="177800" indent="-1778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Стопе намирења по редовима — разлучни / стечајни</a:t>
            </a:r>
            <a:endParaRPr lang="en-US" sz="1400" dirty="0"/>
          </a:p>
          <a:p>
            <a:pPr marL="177800" indent="-1778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Трајање поступка (отварање → закључење)</a:t>
            </a:r>
            <a:endParaRPr lang="en-US" sz="1400" dirty="0"/>
          </a:p>
          <a:p>
            <a:pPr marL="177800" indent="-1778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Број поступака и исход (делимично)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217920" y="1783080"/>
            <a:ext cx="5440680" cy="3703320"/>
          </a:xfrm>
          <a:prstGeom prst="roundRect">
            <a:avLst>
              <a:gd name="adj" fmla="val 2222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9" name="Text 7"/>
          <p:cNvSpPr/>
          <p:nvPr/>
        </p:nvSpPr>
        <p:spPr>
          <a:xfrm>
            <a:off x="6537960" y="20116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9A65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НЕДОСТАЈЕ (мора из напомена / допуне)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583680" y="2514600"/>
            <a:ext cx="48463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Број</a:t>
            </a: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запослених</a:t>
            </a:r>
            <a:endParaRPr lang="en-US" sz="1400" dirty="0"/>
          </a:p>
          <a:p>
            <a:pPr marL="177800" indent="-1778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Губитак </a:t>
            </a:r>
            <a:r>
              <a:rPr lang="en-US" sz="1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радних</a:t>
            </a: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места</a:t>
            </a:r>
            <a:r>
              <a:rPr lang="sr-Cyrl-R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(реорганизација)</a:t>
            </a:r>
            <a:endParaRPr lang="en-US" sz="1400" dirty="0"/>
          </a:p>
          <a:p>
            <a:pPr marL="177800" indent="-1778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400" dirty="0" err="1">
                <a:solidFill>
                  <a:schemeClr val="bg1">
                    <a:lumMod val="8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Претходно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реструктурирање (3 год.)</a:t>
            </a:r>
            <a:endParaRPr 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548640" y="5669280"/>
            <a:ext cx="11064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Снага базе је управо тамо где је званична статистика најслабија — трошкови и стопе намирења. Недостаје нефинансијски слој (запослени, исход).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Како се могу класификовати грешке?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440680" cy="2121408"/>
          </a:xfrm>
          <a:prstGeom prst="roundRect">
            <a:avLst>
              <a:gd name="adj" fmla="val 3879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5" name="Shape 3"/>
          <p:cNvSpPr/>
          <p:nvPr/>
        </p:nvSpPr>
        <p:spPr>
          <a:xfrm>
            <a:off x="896112" y="2066544"/>
            <a:ext cx="530352" cy="530352"/>
          </a:xfrm>
          <a:prstGeom prst="ellipse">
            <a:avLst/>
          </a:prstGeom>
          <a:solidFill>
            <a:schemeClr val="accent6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6" name="Text 4"/>
          <p:cNvSpPr/>
          <p:nvPr/>
        </p:nvSpPr>
        <p:spPr>
          <a:xfrm>
            <a:off x="896112" y="206654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1600200" y="2048256"/>
            <a:ext cx="4069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Рачунске грешке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914400" y="2743200"/>
            <a:ext cx="470916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Стварни збир не одговара приказаном — подзбир или укупан износ не слаже се са збиром ставки (поз. 7, 15, 18 или салдо поз. 25 ≠ 0). 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7920" y="1737360"/>
            <a:ext cx="5440680" cy="2121408"/>
          </a:xfrm>
          <a:prstGeom prst="roundRect">
            <a:avLst>
              <a:gd name="adj" fmla="val 3879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0" name="Shape 8"/>
          <p:cNvSpPr/>
          <p:nvPr/>
        </p:nvSpPr>
        <p:spPr>
          <a:xfrm>
            <a:off x="6565392" y="2066544"/>
            <a:ext cx="530352" cy="530352"/>
          </a:xfrm>
          <a:prstGeom prst="ellipse">
            <a:avLst/>
          </a:prstGeom>
          <a:solidFill>
            <a:schemeClr val="accent6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7269480" y="2048256"/>
            <a:ext cx="4069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Збир без приказа делова</a:t>
            </a:r>
            <a:endParaRPr lang="en-US" sz="1750" dirty="0"/>
          </a:p>
        </p:txBody>
      </p:sp>
      <p:sp>
        <p:nvSpPr>
          <p:cNvPr id="13" name="Text 11"/>
          <p:cNvSpPr/>
          <p:nvPr/>
        </p:nvSpPr>
        <p:spPr>
          <a:xfrm>
            <a:off x="6583680" y="2743200"/>
            <a:ext cx="470916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Приказан само збир, без декомпозиције на подставке (нпр. поз. 15 а–у). Збир је тачан, али подставке недостају —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непотпуна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спецификација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50208"/>
            <a:ext cx="5440680" cy="2121408"/>
          </a:xfrm>
          <a:prstGeom prst="roundRect">
            <a:avLst>
              <a:gd name="adj" fmla="val 3879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5" name="Shape 13"/>
          <p:cNvSpPr/>
          <p:nvPr/>
        </p:nvSpPr>
        <p:spPr>
          <a:xfrm>
            <a:off x="896112" y="4279392"/>
            <a:ext cx="530352" cy="530352"/>
          </a:xfrm>
          <a:prstGeom prst="ellipse">
            <a:avLst/>
          </a:prstGeom>
          <a:solidFill>
            <a:schemeClr val="accent6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6" name="Text 14"/>
          <p:cNvSpPr/>
          <p:nvPr/>
        </p:nvSpPr>
        <p:spPr>
          <a:xfrm>
            <a:off x="896112" y="427939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900" dirty="0"/>
          </a:p>
        </p:txBody>
      </p:sp>
      <p:sp>
        <p:nvSpPr>
          <p:cNvPr id="17" name="Text 15"/>
          <p:cNvSpPr/>
          <p:nvPr/>
        </p:nvSpPr>
        <p:spPr>
          <a:xfrm>
            <a:off x="1600200" y="4261104"/>
            <a:ext cx="4069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Погрешно уношење позиција</a:t>
            </a:r>
            <a:endParaRPr lang="en-US" sz="1750" dirty="0"/>
          </a:p>
        </p:txBody>
      </p:sp>
      <p:sp>
        <p:nvSpPr>
          <p:cNvPr id="18" name="Text 16"/>
          <p:cNvSpPr/>
          <p:nvPr/>
        </p:nvSpPr>
        <p:spPr>
          <a:xfrm>
            <a:off x="914400" y="4956048"/>
            <a:ext cx="470916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Ставка унета у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погрешан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ред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Износ постоји, али на погрешном месту.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217920" y="3950208"/>
            <a:ext cx="5440680" cy="2121408"/>
          </a:xfrm>
          <a:prstGeom prst="roundRect">
            <a:avLst>
              <a:gd name="adj" fmla="val 3879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20" name="Shape 18"/>
          <p:cNvSpPr/>
          <p:nvPr/>
        </p:nvSpPr>
        <p:spPr>
          <a:xfrm>
            <a:off x="6565392" y="4279392"/>
            <a:ext cx="530352" cy="530352"/>
          </a:xfrm>
          <a:prstGeom prst="ellipse">
            <a:avLst/>
          </a:prstGeom>
          <a:solidFill>
            <a:schemeClr val="accent6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22" name="Text 20"/>
          <p:cNvSpPr/>
          <p:nvPr/>
        </p:nvSpPr>
        <p:spPr>
          <a:xfrm>
            <a:off x="7269480" y="4261104"/>
            <a:ext cx="4069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Одсуство напомена</a:t>
            </a:r>
            <a:endParaRPr lang="en-US" sz="1750" dirty="0"/>
          </a:p>
        </p:txBody>
      </p:sp>
      <p:sp>
        <p:nvSpPr>
          <p:cNvPr id="23" name="Text 21"/>
          <p:cNvSpPr/>
          <p:nvPr/>
        </p:nvSpPr>
        <p:spPr>
          <a:xfrm>
            <a:off x="6583680" y="4956048"/>
            <a:ext cx="470916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Нетипична или безготовинска ставка без објашњења — пребијање (чл. 82(2)), пренос имовине у натури, пролазни депозити. Образац се „слаже“, али је непроверљив без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напомене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br>
              <a:rPr lang="sr-Cyrl-R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sr-Cyrl-R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Што нема у рачуну има у извештају!!</a:t>
            </a:r>
            <a:endParaRPr lang="en-US" sz="1300" b="1" dirty="0"/>
          </a:p>
        </p:txBody>
      </p:sp>
      <p:sp>
        <p:nvSpPr>
          <p:cNvPr id="24" name="Text 22"/>
          <p:cNvSpPr/>
          <p:nvPr/>
        </p:nvSpPr>
        <p:spPr>
          <a:xfrm>
            <a:off x="548640" y="6199632"/>
            <a:ext cx="11064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Распознавање типа одређује да ли се ставка исправља, прекласификује или само документује напоменом.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29" name="Text 4">
            <a:extLst>
              <a:ext uri="{FF2B5EF4-FFF2-40B4-BE49-F238E27FC236}">
                <a16:creationId xmlns:a16="http://schemas.microsoft.com/office/drawing/2014/main" id="{79EE042F-F426-B3C1-D081-FEF7E5CD9DCA}"/>
              </a:ext>
            </a:extLst>
          </p:cNvPr>
          <p:cNvSpPr/>
          <p:nvPr/>
        </p:nvSpPr>
        <p:spPr>
          <a:xfrm>
            <a:off x="6561172" y="206654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Cyrl-RS" sz="19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900" dirty="0"/>
          </a:p>
        </p:txBody>
      </p:sp>
      <p:sp>
        <p:nvSpPr>
          <p:cNvPr id="30" name="Text 4">
            <a:extLst>
              <a:ext uri="{FF2B5EF4-FFF2-40B4-BE49-F238E27FC236}">
                <a16:creationId xmlns:a16="http://schemas.microsoft.com/office/drawing/2014/main" id="{433822C1-0902-BCFF-FC27-9D7379A488B0}"/>
              </a:ext>
            </a:extLst>
          </p:cNvPr>
          <p:cNvSpPr/>
          <p:nvPr/>
        </p:nvSpPr>
        <p:spPr>
          <a:xfrm>
            <a:off x="6561172" y="427446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Cyrl-RS" sz="19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КОЛИКО СУ ЧЕСТЕ ГРЕШКЕ?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Материјална грешка у ~2,5% </a:t>
            </a:r>
            <a:r>
              <a:rPr lang="en-US" sz="2500" b="1" dirty="0" err="1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</a:t>
            </a:r>
            <a:r>
              <a:rPr lang="sr-Cyrl-R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AE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154</a:t>
            </a: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5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предмета</a:t>
            </a: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(~2,5%)</a:t>
            </a: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</a:t>
            </a:r>
            <a:r>
              <a:rPr lang="en-US" sz="125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материјална</a:t>
            </a: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грешка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40080" y="4343400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Проверавају се рачунски идентитети: збир подставки = укупно, и </a:t>
            </a:r>
            <a:r>
              <a:rPr lang="sr-Cyrl-R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збирни</a:t>
            </a: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биланси (поз. 7, 15, 18, 19).</a:t>
            </a:r>
            <a:endParaRPr lang="en-US" sz="1300" dirty="0"/>
          </a:p>
        </p:txBody>
      </p:sp>
      <p:graphicFrame>
        <p:nvGraphicFramePr>
          <p:cNvPr id="9" name="Chart 0"/>
          <p:cNvGraphicFramePr/>
          <p:nvPr/>
        </p:nvGraphicFramePr>
        <p:xfrm>
          <a:off x="4846320" y="1783080"/>
          <a:ext cx="676656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 7"/>
          <p:cNvSpPr/>
          <p:nvPr/>
        </p:nvSpPr>
        <p:spPr>
          <a:xfrm>
            <a:off x="4846320" y="57607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Број материјалних одступања по секцији обрасца (укупно 183)</a:t>
            </a:r>
            <a:endParaRPr lang="en-US" sz="1100" dirty="0"/>
          </a:p>
        </p:txBody>
      </p:sp>
      <p:sp>
        <p:nvSpPr>
          <p:cNvPr id="12" name="Text 4">
            <a:extLst>
              <a:ext uri="{FF2B5EF4-FFF2-40B4-BE49-F238E27FC236}">
                <a16:creationId xmlns:a16="http://schemas.microsoft.com/office/drawing/2014/main" id="{EC622CD9-5F19-69E0-DBE1-719A4ABFDE2D}"/>
              </a:ext>
            </a:extLst>
          </p:cNvPr>
          <p:cNvSpPr/>
          <p:nvPr/>
        </p:nvSpPr>
        <p:spPr>
          <a:xfrm>
            <a:off x="640080" y="239268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AE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r>
              <a:rPr lang="sr-Cyrl-RS" sz="3200" b="1" dirty="0">
                <a:solidFill>
                  <a:srgbClr val="AE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5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предмета</a:t>
            </a: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sr-Cyrl-R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преко 100.000</a:t>
            </a:r>
            <a:endParaRPr lang="en-US" sz="3200" dirty="0"/>
          </a:p>
        </p:txBody>
      </p:sp>
      <p:sp>
        <p:nvSpPr>
          <p:cNvPr id="14" name="Text 4">
            <a:extLst>
              <a:ext uri="{FF2B5EF4-FFF2-40B4-BE49-F238E27FC236}">
                <a16:creationId xmlns:a16="http://schemas.microsoft.com/office/drawing/2014/main" id="{1C601082-5879-66D8-894E-7A5982AF87D5}"/>
              </a:ext>
            </a:extLst>
          </p:cNvPr>
          <p:cNvSpPr/>
          <p:nvPr/>
        </p:nvSpPr>
        <p:spPr>
          <a:xfrm>
            <a:off x="640080" y="3002997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Cyrl-RS" sz="3200" b="1" dirty="0">
                <a:solidFill>
                  <a:srgbClr val="AE45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</a:t>
            </a:r>
            <a:r>
              <a:rPr lang="en-US" sz="15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предмета</a:t>
            </a: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sr-Cyrl-R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преко 2.000.000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ГРЕШКЕ ПО ГОДИНИ ОТВАРАЊА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Cyrl-RS" sz="2500" b="1" dirty="0">
                <a:solidFill>
                  <a:srgbClr val="16243D"/>
                </a:solidFill>
                <a:latin typeface="Calibri" pitchFamily="34" charset="0"/>
                <a:cs typeface="Calibri" pitchFamily="34" charset="-120"/>
              </a:rPr>
              <a:t>Учешће грешака у ЗР према години отварања поступка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548640" y="1783080"/>
          <a:ext cx="749808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8321040" y="1783080"/>
            <a:ext cx="3291840" cy="3931920"/>
          </a:xfrm>
          <a:prstGeom prst="roundRect">
            <a:avLst>
              <a:gd name="adj" fmla="val 2778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9" name="Text 6"/>
          <p:cNvSpPr/>
          <p:nvPr/>
        </p:nvSpPr>
        <p:spPr>
          <a:xfrm>
            <a:off x="8595360" y="2468880"/>
            <a:ext cx="278892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 (~7%): </a:t>
            </a: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нови образац, неустаљена пракса.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2015–2017: </a:t>
            </a: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најнижи ниво.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 2018: </a:t>
            </a: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поновни раст — углавном непотпуна декомпозиција позиције 15.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РАЗВРСТАВАЊЕ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Формалне категорије не одговарају економским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48640" y="1874520"/>
            <a:ext cx="5349240" cy="3108960"/>
          </a:xfrm>
          <a:prstGeom prst="roundRect">
            <a:avLst>
              <a:gd name="adj" fmla="val 2647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7" name="Text 5"/>
          <p:cNvSpPr/>
          <p:nvPr/>
        </p:nvSpPr>
        <p:spPr>
          <a:xfrm>
            <a:off x="868680" y="210312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ФОРМАЛНО (по закону)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2560320"/>
            <a:ext cx="47548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Трошкови стечајног поступка (чл. 103)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Обавезе стечајне масе (чл. 104</a:t>
            </a:r>
            <a:r>
              <a:rPr lang="sr-Latn-R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1874520"/>
            <a:ext cx="5349240" cy="3108960"/>
          </a:xfrm>
          <a:prstGeom prst="roundRect">
            <a:avLst>
              <a:gd name="adj" fmla="val 2647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0" name="Text 8"/>
          <p:cNvSpPr/>
          <p:nvPr/>
        </p:nvSpPr>
        <p:spPr>
          <a:xfrm>
            <a:off x="6629400" y="210312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5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ЕКОНОМСКИ (директни / индиректни)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629400" y="2560320"/>
            <a:ext cx="4800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Део обавеза масе је заправо директни админ. трошак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Део настаје из наставка пословања → индиректни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endParaRPr lang="sr-Latn-RS" sz="1400" dirty="0">
              <a:solidFill>
                <a:srgbClr val="1E2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ЕРС наплату потраживања усмерава у пословни приход (поз. 4)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52120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Полазимо од законске категорије, али прерачунавамо приливе и одливе према економској функцији.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ШЕСТ ПОРОДИЦА ГРЕШАКА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Преглед — детаљније у наставку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3520440" cy="1783080"/>
          </a:xfrm>
          <a:prstGeom prst="roundRect">
            <a:avLst>
              <a:gd name="adj" fmla="val 461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7" name="Shape 5"/>
          <p:cNvSpPr/>
          <p:nvPr/>
        </p:nvSpPr>
        <p:spPr>
          <a:xfrm>
            <a:off x="822960" y="2194560"/>
            <a:ext cx="502920" cy="502920"/>
          </a:xfrm>
          <a:prstGeom prst="ellipse">
            <a:avLst/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8" name="Text 6"/>
          <p:cNvSpPr/>
          <p:nvPr/>
        </p:nvSpPr>
        <p:spPr>
          <a:xfrm>
            <a:off x="822960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463040" y="2176272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Пролазне ставке (депозити)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315468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примљени у 1.081 предмету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270248" y="1920240"/>
            <a:ext cx="3520440" cy="1783080"/>
          </a:xfrm>
          <a:prstGeom prst="roundRect">
            <a:avLst>
              <a:gd name="adj" fmla="val 461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Shape 10"/>
          <p:cNvSpPr/>
          <p:nvPr/>
        </p:nvSpPr>
        <p:spPr>
          <a:xfrm>
            <a:off x="4544568" y="2194560"/>
            <a:ext cx="502920" cy="502920"/>
          </a:xfrm>
          <a:prstGeom prst="ellipse">
            <a:avLst/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3" name="Text 11"/>
          <p:cNvSpPr/>
          <p:nvPr/>
        </p:nvSpPr>
        <p:spPr>
          <a:xfrm>
            <a:off x="4544568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184648" y="2176272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Пребијање чл. 82(2)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44568" y="315468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безготовински, нето нула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991856" y="1920240"/>
            <a:ext cx="3520440" cy="1783080"/>
          </a:xfrm>
          <a:prstGeom prst="roundRect">
            <a:avLst>
              <a:gd name="adj" fmla="val 461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7" name="Shape 15"/>
          <p:cNvSpPr/>
          <p:nvPr/>
        </p:nvSpPr>
        <p:spPr>
          <a:xfrm>
            <a:off x="8266176" y="2194560"/>
            <a:ext cx="502920" cy="502920"/>
          </a:xfrm>
          <a:prstGeom prst="ellipse">
            <a:avLst/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8266176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906256" y="2176272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Наплата као пословни приход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266176" y="315468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2.669 с прих., ≈88 погрешно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3886200"/>
            <a:ext cx="3520440" cy="1783080"/>
          </a:xfrm>
          <a:prstGeom prst="roundRect">
            <a:avLst>
              <a:gd name="adj" fmla="val 461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22" name="Shape 20"/>
          <p:cNvSpPr/>
          <p:nvPr/>
        </p:nvSpPr>
        <p:spPr>
          <a:xfrm>
            <a:off x="822960" y="4160520"/>
            <a:ext cx="502920" cy="502920"/>
          </a:xfrm>
          <a:prstGeom prst="ellipse">
            <a:avLst/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23" name="Text 21"/>
          <p:cNvSpPr/>
          <p:nvPr/>
        </p:nvSpPr>
        <p:spPr>
          <a:xfrm>
            <a:off x="82296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1463040" y="4142232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Продаја у погрешним линијама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22960" y="512064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270248" y="3886200"/>
            <a:ext cx="3520440" cy="1783080"/>
          </a:xfrm>
          <a:prstGeom prst="roundRect">
            <a:avLst>
              <a:gd name="adj" fmla="val 461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27" name="Shape 25"/>
          <p:cNvSpPr/>
          <p:nvPr/>
        </p:nvSpPr>
        <p:spPr>
          <a:xfrm>
            <a:off x="4544568" y="4160520"/>
            <a:ext cx="502920" cy="502920"/>
          </a:xfrm>
          <a:prstGeom prst="ellipse">
            <a:avLst/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28" name="Text 26"/>
          <p:cNvSpPr/>
          <p:nvPr/>
        </p:nvSpPr>
        <p:spPr>
          <a:xfrm>
            <a:off x="4544568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5184648" y="4142232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Помешане основе и резервисања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44568" y="512064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образац ≠ решење суда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991856" y="3886200"/>
            <a:ext cx="3520440" cy="1783080"/>
          </a:xfrm>
          <a:prstGeom prst="roundRect">
            <a:avLst>
              <a:gd name="adj" fmla="val 4615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32" name="Shape 30"/>
          <p:cNvSpPr/>
          <p:nvPr/>
        </p:nvSpPr>
        <p:spPr>
          <a:xfrm>
            <a:off x="8266176" y="4160520"/>
            <a:ext cx="502920" cy="502920"/>
          </a:xfrm>
          <a:prstGeom prst="ellipse">
            <a:avLst/>
          </a:prstGeom>
          <a:solidFill>
            <a:srgbClr val="16243D"/>
          </a:solidFill>
          <a:ln/>
        </p:spPr>
        <p:txBody>
          <a:bodyPr/>
          <a:lstStyle/>
          <a:p>
            <a:endParaRPr lang="en-RS"/>
          </a:p>
        </p:txBody>
      </p:sp>
      <p:sp>
        <p:nvSpPr>
          <p:cNvPr id="33" name="Text 31"/>
          <p:cNvSpPr/>
          <p:nvPr/>
        </p:nvSpPr>
        <p:spPr>
          <a:xfrm>
            <a:off x="8266176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700" dirty="0"/>
          </a:p>
        </p:txBody>
      </p:sp>
      <p:sp>
        <p:nvSpPr>
          <p:cNvPr id="34" name="Text 32"/>
          <p:cNvSpPr/>
          <p:nvPr/>
        </p:nvSpPr>
        <p:spPr>
          <a:xfrm>
            <a:off x="8906256" y="4142232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Унутрашње/спољашње неусаглашавање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8266176" y="512064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обавезе масе 225, …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Пролазне ставке — депозити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961120" y="5669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примљени у 1.081 предмету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9" name="Text 7"/>
          <p:cNvSpPr/>
          <p:nvPr/>
        </p:nvSpPr>
        <p:spPr>
          <a:xfrm>
            <a:off x="86868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6868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Примљени депозити (5б) књиже се као прилив, враћени као трошак; кад се пар не поклапа, остаје неусаглашен салдо.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653796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ВАЖНО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53796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sr-Cyrl-R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Ако је реч о поступку са стечајном масом, д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епозит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sr-Cyrl-R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суштински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није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ни приход ни трошак — само пролази кроз рачун. Књижење надувава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обе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стране</a:t>
            </a:r>
            <a:r>
              <a:rPr lang="sr-Cyrl-R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– велики број предмета није адекватно приказао повраћај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16243D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5" name="Text 13"/>
          <p:cNvSpPr/>
          <p:nvPr/>
        </p:nvSpPr>
        <p:spPr>
          <a:xfrm>
            <a:off x="86868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ИЗ ПРАКСЕ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6868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55,46 млн депозита кроз неуспеле лицитације; 32,13 млн враћено, 19,56 млн задржано и пребачено у пословни приход (4б); ~11 млн без пара.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653796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КАКО ИЗБЕЋИ (НАПОМЕНА)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53796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Означити пролазне депозите; задржани депозит у одговарајућу позицију, не у пословни приход.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676656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 err="1">
                <a:solidFill>
                  <a:srgbClr val="1624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Пребијање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Завршни рачун и завршни извештај · најчешће грешке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961120" y="56692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безготовински, нето нула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9" name="Text 7"/>
          <p:cNvSpPr/>
          <p:nvPr/>
        </p:nvSpPr>
        <p:spPr>
          <a:xfrm>
            <a:off x="86868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6868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Безготовинско пребијање књижи се исто и на приливу и на одливу — без стварног тока новца.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5F7FB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2" name="Text 10"/>
          <p:cNvSpPr/>
          <p:nvPr/>
        </p:nvSpPr>
        <p:spPr>
          <a:xfrm>
            <a:off x="6537960" y="1892808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5B6B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ЗАШТО ЈЕ ВАЖНО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537960" y="2221992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 је контракција биланса, не трошак; симетрично надувава и приливе и одливе.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16243D"/>
          </a:solidFill>
          <a:ln w="12700">
            <a:solidFill>
              <a:srgbClr val="E2E8F0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5" name="Text 13"/>
          <p:cNvSpPr/>
          <p:nvPr/>
        </p:nvSpPr>
        <p:spPr>
          <a:xfrm>
            <a:off x="86868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ИЗ ПРАКСЕ · МАСИМО ТРАДЕ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6868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Компензација од 457,2 млн приказана на обе стране; </a:t>
            </a:r>
            <a:r>
              <a:rPr lang="en-US" sz="1300" dirty="0" err="1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стваран</a:t>
            </a: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sr-Cyrl-R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прилив </a:t>
            </a:r>
            <a:r>
              <a:rPr lang="en-US" sz="1300" dirty="0" err="1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је</a:t>
            </a:r>
            <a:r>
              <a:rPr lang="en-US" sz="1300" dirty="0">
                <a:solidFill>
                  <a:srgbClr val="C9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само ~20,4 млн готовинског остатка.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3950208"/>
            <a:ext cx="5440680" cy="2103120"/>
          </a:xfrm>
          <a:prstGeom prst="roundRect">
            <a:avLst>
              <a:gd name="adj" fmla="val 3913"/>
            </a:avLst>
          </a:prstGeom>
          <a:solidFill>
            <a:srgbClr val="FBF5EA"/>
          </a:solidFill>
          <a:ln w="12700">
            <a:solidFill>
              <a:srgbClr val="C68526"/>
            </a:solidFill>
            <a:prstDash val="solid"/>
          </a:ln>
          <a:effectLst>
            <a:outerShdw blurRad="1143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RS"/>
          </a:p>
        </p:txBody>
      </p:sp>
      <p:sp>
        <p:nvSpPr>
          <p:cNvPr id="18" name="Text 16"/>
          <p:cNvSpPr/>
          <p:nvPr/>
        </p:nvSpPr>
        <p:spPr>
          <a:xfrm>
            <a:off x="6537960" y="4151376"/>
            <a:ext cx="4800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C685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КАКО ИЗБЕЋИ (НАПОМЕНА)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537960" y="4480560"/>
            <a:ext cx="4800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Означити: пребијање по чл. 82(2), без тока новца, нето ефекат нула — не приказивати као ток.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375</TotalTime>
  <Words>2015</Words>
  <Application>Microsoft Office PowerPoint</Application>
  <PresentationFormat>Widescreen</PresentationFormat>
  <Paragraphs>257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Завршни рачун и завршни извештај — најчешће грешке</dc:title>
  <dc:subject>PptxGenJS Presentation</dc:subject>
  <dc:creator>Branko Radulović</dc:creator>
  <cp:lastModifiedBy>Branko Radulovic</cp:lastModifiedBy>
  <cp:revision>3</cp:revision>
  <dcterms:created xsi:type="dcterms:W3CDTF">2026-06-11T09:56:06Z</dcterms:created>
  <dcterms:modified xsi:type="dcterms:W3CDTF">2026-06-12T06:18:32Z</dcterms:modified>
</cp:coreProperties>
</file>